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9" r:id="rId3"/>
    <p:sldId id="263" r:id="rId4"/>
    <p:sldId id="264" r:id="rId5"/>
    <p:sldId id="258" r:id="rId6"/>
    <p:sldId id="270" r:id="rId7"/>
    <p:sldId id="273" r:id="rId8"/>
    <p:sldId id="265" r:id="rId9"/>
    <p:sldId id="266" r:id="rId10"/>
    <p:sldId id="267" r:id="rId11"/>
    <p:sldId id="268" r:id="rId12"/>
    <p:sldId id="269" r:id="rId13"/>
    <p:sldId id="272" r:id="rId14"/>
    <p:sldId id="276" r:id="rId15"/>
    <p:sldId id="277" r:id="rId16"/>
    <p:sldId id="278" r:id="rId17"/>
    <p:sldId id="275" r:id="rId18"/>
    <p:sldId id="27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2363" autoAdjust="0"/>
  </p:normalViewPr>
  <p:slideViewPr>
    <p:cSldViewPr snapToGrid="0">
      <p:cViewPr varScale="1">
        <p:scale>
          <a:sx n="62" d="100"/>
          <a:sy n="62" d="100"/>
        </p:scale>
        <p:origin x="25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123659-B471-456C-8D5B-FF1E1BD77B43}" type="datetimeFigureOut">
              <a:rPr lang="en-CA" smtClean="0"/>
              <a:t>2014-11-13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4B9D4D-79D7-49D2-9FE5-89840A13193D}" type="slidenum">
              <a:rPr lang="en-CA" smtClean="0"/>
              <a:t>‹#›</a:t>
            </a:fld>
            <a:endParaRPr lang="en-CA"/>
          </a:p>
        </p:txBody>
      </p:sp>
    </p:spTree>
    <p:extLst>
      <p:ext uri="{BB962C8B-B14F-4D97-AF65-F5344CB8AC3E}">
        <p14:creationId xmlns:p14="http://schemas.microsoft.com/office/powerpoint/2010/main" val="388580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Canada-wide GMT/GLT Webinar.  I’m PDG Chris Lewis, GMT Coordinator for the Eastern side of Multiple District A.  It’s great to have people on the call tonight from coast-to-coast.  We have some of our leadership here tonight too – our Constitutional Area Leader, PIP Judge Brian Stevenson, and area leaders PID Terry Graham, PID Gilles </a:t>
            </a:r>
            <a:r>
              <a:rPr lang="en-US" baseline="0" dirty="0" err="1" smtClean="0"/>
              <a:t>Melacon</a:t>
            </a:r>
            <a:r>
              <a:rPr lang="en-US" baseline="0" dirty="0" smtClean="0"/>
              <a:t>, and PCC Dennis Stevenson.  We’re going to learn some ways our Zone Chairpersons can help us achieve the goals of GMT and GLT in our Districts, but most importantly we’re going to hear and share what’s going well in the Districts to strengthen our clubs and our Association.</a:t>
            </a:r>
          </a:p>
          <a:p>
            <a:endParaRPr lang="en-US" baseline="0" dirty="0" smtClean="0"/>
          </a:p>
          <a:p>
            <a:r>
              <a:rPr lang="en-US" baseline="0" dirty="0" smtClean="0"/>
              <a:t>Before we start, let’s quickly review the controls for </a:t>
            </a:r>
            <a:r>
              <a:rPr lang="en-US" baseline="0" dirty="0" err="1" smtClean="0"/>
              <a:t>GoToWebinar</a:t>
            </a:r>
            <a:r>
              <a:rPr lang="en-US" baseline="0" dirty="0" smtClean="0"/>
              <a:t>.</a:t>
            </a:r>
            <a:endParaRPr lang="en-CA" dirty="0"/>
          </a:p>
        </p:txBody>
      </p:sp>
      <p:sp>
        <p:nvSpPr>
          <p:cNvPr id="4" name="Slide Number Placeholder 3"/>
          <p:cNvSpPr>
            <a:spLocks noGrp="1"/>
          </p:cNvSpPr>
          <p:nvPr>
            <p:ph type="sldNum" sz="quarter" idx="10"/>
          </p:nvPr>
        </p:nvSpPr>
        <p:spPr/>
        <p:txBody>
          <a:bodyPr/>
          <a:lstStyle/>
          <a:p>
            <a:fld id="{DA4B9D4D-79D7-49D2-9FE5-89840A13193D}" type="slidenum">
              <a:rPr lang="en-CA" smtClean="0"/>
              <a:t>1</a:t>
            </a:fld>
            <a:endParaRPr lang="en-CA"/>
          </a:p>
        </p:txBody>
      </p:sp>
    </p:spTree>
    <p:extLst>
      <p:ext uri="{BB962C8B-B14F-4D97-AF65-F5344CB8AC3E}">
        <p14:creationId xmlns:p14="http://schemas.microsoft.com/office/powerpoint/2010/main" val="303490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10</a:t>
            </a:fld>
            <a:endParaRPr lang="en-CA"/>
          </a:p>
        </p:txBody>
      </p:sp>
    </p:spTree>
    <p:extLst>
      <p:ext uri="{BB962C8B-B14F-4D97-AF65-F5344CB8AC3E}">
        <p14:creationId xmlns:p14="http://schemas.microsoft.com/office/powerpoint/2010/main" val="318710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11</a:t>
            </a:fld>
            <a:endParaRPr lang="en-CA"/>
          </a:p>
        </p:txBody>
      </p:sp>
    </p:spTree>
    <p:extLst>
      <p:ext uri="{BB962C8B-B14F-4D97-AF65-F5344CB8AC3E}">
        <p14:creationId xmlns:p14="http://schemas.microsoft.com/office/powerpoint/2010/main" val="91612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12</a:t>
            </a:fld>
            <a:endParaRPr lang="en-CA"/>
          </a:p>
        </p:txBody>
      </p:sp>
    </p:spTree>
    <p:extLst>
      <p:ext uri="{BB962C8B-B14F-4D97-AF65-F5344CB8AC3E}">
        <p14:creationId xmlns:p14="http://schemas.microsoft.com/office/powerpoint/2010/main" val="234127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13</a:t>
            </a:fld>
            <a:endParaRPr lang="en-CA"/>
          </a:p>
        </p:txBody>
      </p:sp>
    </p:spTree>
    <p:extLst>
      <p:ext uri="{BB962C8B-B14F-4D97-AF65-F5344CB8AC3E}">
        <p14:creationId xmlns:p14="http://schemas.microsoft.com/office/powerpoint/2010/main" val="11359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4B9D4D-79D7-49D2-9FE5-89840A13193D}" type="slidenum">
              <a:rPr lang="en-CA" smtClean="0"/>
              <a:t>16</a:t>
            </a:fld>
            <a:endParaRPr lang="en-CA"/>
          </a:p>
        </p:txBody>
      </p:sp>
    </p:spTree>
    <p:extLst>
      <p:ext uri="{BB962C8B-B14F-4D97-AF65-F5344CB8AC3E}">
        <p14:creationId xmlns:p14="http://schemas.microsoft.com/office/powerpoint/2010/main" val="264031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DA4B9D4D-79D7-49D2-9FE5-89840A13193D}" type="slidenum">
              <a:rPr lang="en-CA" smtClean="0"/>
              <a:t>17</a:t>
            </a:fld>
            <a:endParaRPr lang="en-CA"/>
          </a:p>
        </p:txBody>
      </p:sp>
    </p:spTree>
    <p:extLst>
      <p:ext uri="{BB962C8B-B14F-4D97-AF65-F5344CB8AC3E}">
        <p14:creationId xmlns:p14="http://schemas.microsoft.com/office/powerpoint/2010/main" val="125090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18</a:t>
            </a:fld>
            <a:endParaRPr lang="en-CA"/>
          </a:p>
        </p:txBody>
      </p:sp>
    </p:spTree>
    <p:extLst>
      <p:ext uri="{BB962C8B-B14F-4D97-AF65-F5344CB8AC3E}">
        <p14:creationId xmlns:p14="http://schemas.microsoft.com/office/powerpoint/2010/main" val="27718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Acquaint your Attendees</a:t>
            </a:r>
            <a:r>
              <a:rPr lang="en-US" baseline="0" dirty="0" smtClean="0"/>
              <a:t> with what they see on their screen.</a:t>
            </a:r>
            <a:br>
              <a:rPr lang="en-US" baseline="0" dirty="0" smtClean="0"/>
            </a:br>
            <a:r>
              <a:rPr lang="en-US" baseline="0" dirty="0" smtClean="0"/>
              <a:t/>
            </a:r>
            <a:br>
              <a:rPr lang="en-US" baseline="0" dirty="0" smtClean="0"/>
            </a:br>
            <a:r>
              <a:rPr lang="en-US" baseline="0" dirty="0" smtClean="0"/>
              <a:t>To the left is the GoToWebinar Viewer through which they see the presentation.</a:t>
            </a:r>
          </a:p>
          <a:p>
            <a:r>
              <a:rPr lang="en-US" baseline="0" dirty="0" smtClean="0"/>
              <a:t>To the right is the GoToWebinar control panel where they can raise their hand, ask questions and select audio mode.</a:t>
            </a:r>
            <a:br>
              <a:rPr lang="en-US" baseline="0" dirty="0" smtClean="0"/>
            </a:br>
            <a:r>
              <a:rPr lang="en-US" baseline="0" dirty="0" smtClean="0"/>
              <a:t/>
            </a:r>
            <a:br>
              <a:rPr lang="en-US" baseline="0" dirty="0" smtClean="0"/>
            </a:br>
            <a:r>
              <a:rPr lang="en-US" b="1" baseline="0" dirty="0" smtClean="0"/>
              <a:t>Note: </a:t>
            </a:r>
          </a:p>
          <a:p>
            <a:r>
              <a:rPr lang="en-US" b="0" baseline="0" dirty="0" smtClean="0"/>
              <a:t>The attendee control panel will collapse automatically when not in use by an Attendee.  To keep it open, Attendees can click the “View” menu and uncheck “Auto-hide Control Panel”.</a:t>
            </a:r>
            <a:endParaRPr lang="en-US" b="1" dirty="0"/>
          </a:p>
        </p:txBody>
      </p:sp>
      <p:sp>
        <p:nvSpPr>
          <p:cNvPr id="4" name="Slide Number Placeholder 3"/>
          <p:cNvSpPr>
            <a:spLocks noGrp="1"/>
          </p:cNvSpPr>
          <p:nvPr>
            <p:ph type="sldNum" sz="quarter" idx="10"/>
          </p:nvPr>
        </p:nvSpPr>
        <p:spPr/>
        <p:txBody>
          <a:bodyPr/>
          <a:lstStyle/>
          <a:p>
            <a:fld id="{DE5069A1-15D4-42C4-BA7D-D53ABF512BC2}" type="slidenum">
              <a:rPr lang="en-US" smtClean="0"/>
              <a:t>2</a:t>
            </a:fld>
            <a:endParaRPr lang="en-US"/>
          </a:p>
        </p:txBody>
      </p:sp>
    </p:spTree>
    <p:extLst>
      <p:ext uri="{BB962C8B-B14F-4D97-AF65-F5344CB8AC3E}">
        <p14:creationId xmlns:p14="http://schemas.microsoft.com/office/powerpoint/2010/main" val="169401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Give Attendees a closer look at the control panel</a:t>
            </a:r>
            <a:r>
              <a:rPr lang="en-US" baseline="0" dirty="0" smtClean="0"/>
              <a:t> and how they can participate.  Text may be adjusted to suit your event needs.</a:t>
            </a:r>
            <a:endParaRPr lang="en-US" b="0" baseline="0" dirty="0" smtClean="0"/>
          </a:p>
          <a:p>
            <a:pPr defTabSz="931774">
              <a:defRPr/>
            </a:pPr>
            <a:endParaRPr lang="en-US" b="0" baseline="0" dirty="0" smtClean="0"/>
          </a:p>
          <a:p>
            <a:pPr defTabSz="931774">
              <a:defRPr/>
            </a:pPr>
            <a:r>
              <a:rPr lang="en-US" b="1" baseline="0" dirty="0" smtClean="0"/>
              <a:t>Note:</a:t>
            </a:r>
            <a:r>
              <a:rPr lang="en-US" b="0" baseline="0" dirty="0" smtClean="0"/>
              <a:t> Hand Raising is enabled (see slide 3)</a:t>
            </a:r>
          </a:p>
          <a:p>
            <a:pPr defTabSz="931774">
              <a:defRPr/>
            </a:pPr>
            <a:r>
              <a:rPr lang="en-US" b="0" baseline="0" dirty="0" smtClean="0"/>
              <a:t>Visit the “Options” menu in the Organizer control panel a check to allow attendees to Raise Hands.</a:t>
            </a:r>
            <a:endParaRPr lang="en-US" dirty="0" smtClean="0"/>
          </a:p>
          <a:p>
            <a:endParaRPr lang="en-US" dirty="0"/>
          </a:p>
        </p:txBody>
      </p:sp>
      <p:sp>
        <p:nvSpPr>
          <p:cNvPr id="4" name="Slide Number Placeholder 3"/>
          <p:cNvSpPr>
            <a:spLocks noGrp="1"/>
          </p:cNvSpPr>
          <p:nvPr>
            <p:ph type="sldNum" sz="quarter" idx="10"/>
          </p:nvPr>
        </p:nvSpPr>
        <p:spPr/>
        <p:txBody>
          <a:bodyPr/>
          <a:lstStyle/>
          <a:p>
            <a:fld id="{DE5069A1-15D4-42C4-BA7D-D53ABF512BC2}" type="slidenum">
              <a:rPr lang="en-US" smtClean="0"/>
              <a:t>3</a:t>
            </a:fld>
            <a:endParaRPr lang="en-US"/>
          </a:p>
        </p:txBody>
      </p:sp>
    </p:spTree>
    <p:extLst>
      <p:ext uri="{BB962C8B-B14F-4D97-AF65-F5344CB8AC3E}">
        <p14:creationId xmlns:p14="http://schemas.microsoft.com/office/powerpoint/2010/main" val="96593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Remind Attendees how to ask questions and provide “more info” or support contact. </a:t>
            </a:r>
            <a:r>
              <a:rPr lang="en-US" baseline="0" dirty="0" smtClean="0"/>
              <a:t>Text may be adjusted to suit your event needs.</a:t>
            </a:r>
            <a:br>
              <a:rPr lang="en-US" baseline="0" dirty="0" smtClean="0"/>
            </a:br>
            <a:r>
              <a:rPr lang="en-US" baseline="0" dirty="0" smtClean="0"/>
              <a:t/>
            </a:r>
            <a:br>
              <a:rPr lang="en-US" baseline="0" dirty="0" smtClean="0"/>
            </a:br>
            <a:r>
              <a:rPr lang="en-US" b="1" baseline="0" dirty="0" smtClean="0"/>
              <a:t>Note:</a:t>
            </a:r>
            <a:r>
              <a:rPr lang="en-US" b="0" baseline="0" dirty="0" smtClean="0"/>
              <a:t> Hand Raising is enabled (see slide 4)</a:t>
            </a:r>
          </a:p>
          <a:p>
            <a:pPr defTabSz="931774">
              <a:defRPr/>
            </a:pPr>
            <a:r>
              <a:rPr lang="en-US" b="0" baseline="0" dirty="0" smtClean="0"/>
              <a:t>Visit the “Options” menu in the Organizer control panel a check to allow attendees to Raise Hands.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E5069A1-15D4-42C4-BA7D-D53ABF512BC2}" type="slidenum">
              <a:rPr lang="en-US" smtClean="0"/>
              <a:t>4</a:t>
            </a:fld>
            <a:endParaRPr lang="en-US"/>
          </a:p>
        </p:txBody>
      </p:sp>
    </p:spTree>
    <p:extLst>
      <p:ext uri="{BB962C8B-B14F-4D97-AF65-F5344CB8AC3E}">
        <p14:creationId xmlns:p14="http://schemas.microsoft.com/office/powerpoint/2010/main" val="328766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4B9D4D-79D7-49D2-9FE5-89840A13193D}" type="slidenum">
              <a:rPr lang="en-CA" smtClean="0"/>
              <a:t>5</a:t>
            </a:fld>
            <a:endParaRPr lang="en-CA"/>
          </a:p>
        </p:txBody>
      </p:sp>
    </p:spTree>
    <p:extLst>
      <p:ext uri="{BB962C8B-B14F-4D97-AF65-F5344CB8AC3E}">
        <p14:creationId xmlns:p14="http://schemas.microsoft.com/office/powerpoint/2010/main" val="65317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4B9D4D-79D7-49D2-9FE5-89840A13193D}" type="slidenum">
              <a:rPr lang="en-CA" smtClean="0"/>
              <a:t>6</a:t>
            </a:fld>
            <a:endParaRPr lang="en-CA"/>
          </a:p>
        </p:txBody>
      </p:sp>
    </p:spTree>
    <p:extLst>
      <p:ext uri="{BB962C8B-B14F-4D97-AF65-F5344CB8AC3E}">
        <p14:creationId xmlns:p14="http://schemas.microsoft.com/office/powerpoint/2010/main" val="54060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7</a:t>
            </a:fld>
            <a:endParaRPr lang="en-CA"/>
          </a:p>
        </p:txBody>
      </p:sp>
    </p:spTree>
    <p:extLst>
      <p:ext uri="{BB962C8B-B14F-4D97-AF65-F5344CB8AC3E}">
        <p14:creationId xmlns:p14="http://schemas.microsoft.com/office/powerpoint/2010/main" val="334360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8</a:t>
            </a:fld>
            <a:endParaRPr lang="en-CA"/>
          </a:p>
        </p:txBody>
      </p:sp>
    </p:spTree>
    <p:extLst>
      <p:ext uri="{BB962C8B-B14F-4D97-AF65-F5344CB8AC3E}">
        <p14:creationId xmlns:p14="http://schemas.microsoft.com/office/powerpoint/2010/main" val="249578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4B9D4D-79D7-49D2-9FE5-89840A13193D}" type="slidenum">
              <a:rPr lang="en-CA" smtClean="0"/>
              <a:t>9</a:t>
            </a:fld>
            <a:endParaRPr lang="en-CA"/>
          </a:p>
        </p:txBody>
      </p:sp>
    </p:spTree>
    <p:extLst>
      <p:ext uri="{BB962C8B-B14F-4D97-AF65-F5344CB8AC3E}">
        <p14:creationId xmlns:p14="http://schemas.microsoft.com/office/powerpoint/2010/main" val="194431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11/13/2014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11/13/2014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625" y="5776086"/>
            <a:ext cx="1381326" cy="943802"/>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533480" y="5798099"/>
            <a:ext cx="1415333" cy="8997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11/13/2014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11/13/2014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11/13/2014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1" y="1474078"/>
            <a:ext cx="11432322" cy="2653421"/>
          </a:xfrm>
        </p:spPr>
        <p:txBody>
          <a:bodyPr>
            <a:noAutofit/>
          </a:bodyPr>
          <a:lstStyle/>
          <a:p>
            <a:pPr algn="ctr"/>
            <a:r>
              <a:rPr lang="en-US" sz="6600" dirty="0" smtClean="0"/>
              <a:t> Strategies for Zone Chairpersons</a:t>
            </a:r>
            <a:br>
              <a:rPr lang="en-US" sz="6600" dirty="0" smtClean="0"/>
            </a:br>
            <a:r>
              <a:rPr lang="en-US" sz="6600" dirty="0" smtClean="0"/>
              <a:t>to support GMT and GLT activities</a:t>
            </a:r>
            <a:r>
              <a:rPr lang="en-US" sz="13800" dirty="0" smtClean="0"/>
              <a:t/>
            </a:r>
            <a:br>
              <a:rPr lang="en-US" sz="13800" dirty="0" smtClean="0"/>
            </a:br>
            <a:endParaRPr lang="en-CA" sz="13800" dirty="0"/>
          </a:p>
        </p:txBody>
      </p:sp>
      <p:sp>
        <p:nvSpPr>
          <p:cNvPr id="3" name="Subtitle 2"/>
          <p:cNvSpPr>
            <a:spLocks noGrp="1"/>
          </p:cNvSpPr>
          <p:nvPr>
            <p:ph type="subTitle" idx="1"/>
          </p:nvPr>
        </p:nvSpPr>
        <p:spPr>
          <a:xfrm>
            <a:off x="1841500" y="5606335"/>
            <a:ext cx="9144000" cy="754025"/>
          </a:xfrm>
        </p:spPr>
        <p:txBody>
          <a:bodyPr/>
          <a:lstStyle/>
          <a:p>
            <a:pPr algn="ctr"/>
            <a:r>
              <a:rPr lang="en-US" b="1" dirty="0" smtClean="0"/>
              <a:t>November 12</a:t>
            </a:r>
            <a:r>
              <a:rPr lang="en-US" b="1" baseline="30000" dirty="0" smtClean="0"/>
              <a:t>th</a:t>
            </a:r>
            <a:r>
              <a:rPr lang="en-US" b="1" dirty="0" smtClean="0"/>
              <a:t>, 2014</a:t>
            </a:r>
            <a:endParaRPr lang="en-CA" b="1"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281" y="5175971"/>
            <a:ext cx="2293787" cy="156724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27466" y="5248394"/>
            <a:ext cx="2312134" cy="1469905"/>
          </a:xfrm>
          <a:prstGeom prst="rect">
            <a:avLst/>
          </a:prstGeom>
        </p:spPr>
      </p:pic>
    </p:spTree>
    <p:extLst>
      <p:ext uri="{BB962C8B-B14F-4D97-AF65-F5344CB8AC3E}">
        <p14:creationId xmlns:p14="http://schemas.microsoft.com/office/powerpoint/2010/main" val="112955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rgbClr val="FFFF00"/>
                </a:solidFill>
              </a:rPr>
              <a:t>Duties of the Zone Chair (Continued)</a:t>
            </a:r>
            <a:endParaRPr lang="en-CA" b="1" dirty="0">
              <a:solidFill>
                <a:srgbClr val="FFFF00"/>
              </a:solidFill>
            </a:endParaRPr>
          </a:p>
        </p:txBody>
      </p:sp>
      <p:sp>
        <p:nvSpPr>
          <p:cNvPr id="4" name="Rectangle 3"/>
          <p:cNvSpPr/>
          <p:nvPr/>
        </p:nvSpPr>
        <p:spPr>
          <a:xfrm>
            <a:off x="2135560" y="1412776"/>
            <a:ext cx="7704856" cy="4278094"/>
          </a:xfrm>
          <a:prstGeom prst="rect">
            <a:avLst/>
          </a:prstGeom>
        </p:spPr>
        <p:txBody>
          <a:bodyPr wrap="square">
            <a:spAutoFit/>
          </a:bodyPr>
          <a:lstStyle/>
          <a:p>
            <a:pPr lvl="1" indent="-228600">
              <a:spcBef>
                <a:spcPts val="600"/>
              </a:spcBef>
              <a:buFontTx/>
              <a:buChar char="•"/>
            </a:pPr>
            <a:r>
              <a:rPr lang="en-US" altLang="ja-JP" sz="2800" i="1" dirty="0">
                <a:cs typeface="Times New Roman" pitchFamily="18" charset="0"/>
              </a:rPr>
              <a:t>Attend District Cabinet meetings as a voting member</a:t>
            </a:r>
          </a:p>
          <a:p>
            <a:pPr lvl="1" indent="-228600">
              <a:spcBef>
                <a:spcPts val="600"/>
              </a:spcBef>
              <a:buFontTx/>
              <a:buChar char="•"/>
            </a:pPr>
            <a:r>
              <a:rPr lang="en-US" altLang="ja-JP" sz="2800" i="1" dirty="0">
                <a:cs typeface="Times New Roman" pitchFamily="18" charset="0"/>
              </a:rPr>
              <a:t>Attend the District Convention</a:t>
            </a:r>
          </a:p>
          <a:p>
            <a:pPr lvl="1" indent="-228600">
              <a:spcBef>
                <a:spcPts val="600"/>
              </a:spcBef>
              <a:buFontTx/>
              <a:buChar char="•"/>
            </a:pPr>
            <a:r>
              <a:rPr lang="en-US" altLang="ja-JP" sz="2800" i="1" dirty="0">
                <a:cs typeface="Times New Roman" pitchFamily="18" charset="0"/>
              </a:rPr>
              <a:t>Chair Governor’s Zone and Joint Zone Advisory meetings</a:t>
            </a:r>
          </a:p>
          <a:p>
            <a:pPr lvl="1" indent="-228600">
              <a:spcBef>
                <a:spcPts val="600"/>
              </a:spcBef>
              <a:buFontTx/>
              <a:buChar char="•"/>
            </a:pPr>
            <a:r>
              <a:rPr lang="en-US" altLang="ja-JP" sz="2800" i="1" dirty="0">
                <a:cs typeface="Times New Roman" pitchFamily="18" charset="0"/>
              </a:rPr>
              <a:t>Work with the GMT and GLT to recruit and develop members</a:t>
            </a:r>
          </a:p>
          <a:p>
            <a:pPr lvl="1" indent="-228600">
              <a:spcBef>
                <a:spcPts val="600"/>
              </a:spcBef>
              <a:buFontTx/>
              <a:buChar char="•"/>
            </a:pPr>
            <a:r>
              <a:rPr lang="en-US" altLang="ja-JP" sz="2800" i="1" dirty="0">
                <a:cs typeface="Times New Roman" pitchFamily="18" charset="0"/>
              </a:rPr>
              <a:t>Perform other duties assigned by the District Governor and/or Cabinet</a:t>
            </a:r>
          </a:p>
        </p:txBody>
      </p:sp>
    </p:spTree>
    <p:extLst>
      <p:ext uri="{BB962C8B-B14F-4D97-AF65-F5344CB8AC3E}">
        <p14:creationId xmlns:p14="http://schemas.microsoft.com/office/powerpoint/2010/main" val="1392237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584325"/>
            <a:ext cx="10233800" cy="4351338"/>
          </a:xfrm>
        </p:spPr>
        <p:txBody>
          <a:bodyPr/>
          <a:lstStyle/>
          <a:p>
            <a:r>
              <a:rPr lang="en-CA" sz="3600" i="1" dirty="0"/>
              <a:t>Reporting and sharing of information</a:t>
            </a:r>
          </a:p>
          <a:p>
            <a:r>
              <a:rPr lang="en-CA" sz="3600" i="1" dirty="0"/>
              <a:t>Use technology - PowerPoint</a:t>
            </a:r>
          </a:p>
          <a:p>
            <a:r>
              <a:rPr lang="en-CA" sz="3600" i="1" dirty="0"/>
              <a:t>Communicate </a:t>
            </a:r>
          </a:p>
          <a:p>
            <a:r>
              <a:rPr lang="en-CA" sz="3600" i="1" dirty="0"/>
              <a:t>Problem solve</a:t>
            </a:r>
          </a:p>
          <a:p>
            <a:r>
              <a:rPr lang="en-CA" sz="3600" i="1" dirty="0"/>
              <a:t>Conflict management</a:t>
            </a:r>
          </a:p>
          <a:p>
            <a:r>
              <a:rPr lang="en-CA" sz="3600" i="1" dirty="0"/>
              <a:t>Time management</a:t>
            </a:r>
          </a:p>
          <a:p>
            <a:r>
              <a:rPr lang="en-CA" sz="3600" i="1" dirty="0"/>
              <a:t>Motivator, coach and model</a:t>
            </a:r>
          </a:p>
          <a:p>
            <a:endParaRPr lang="en-CA" dirty="0"/>
          </a:p>
        </p:txBody>
      </p:sp>
      <p:sp>
        <p:nvSpPr>
          <p:cNvPr id="2" name="Title 1"/>
          <p:cNvSpPr>
            <a:spLocks noGrp="1"/>
          </p:cNvSpPr>
          <p:nvPr>
            <p:ph type="title"/>
          </p:nvPr>
        </p:nvSpPr>
        <p:spPr/>
        <p:txBody>
          <a:bodyPr>
            <a:normAutofit/>
          </a:bodyPr>
          <a:lstStyle/>
          <a:p>
            <a:pPr algn="ctr"/>
            <a:r>
              <a:rPr lang="en-CA" b="1" dirty="0" smtClean="0">
                <a:solidFill>
                  <a:srgbClr val="FFFF00"/>
                </a:solidFill>
              </a:rPr>
              <a:t>SKILLS OF A ZONE CHAIR</a:t>
            </a:r>
            <a:endParaRPr lang="en-CA" b="1" dirty="0">
              <a:solidFill>
                <a:srgbClr val="FFFF00"/>
              </a:solidFill>
            </a:endParaRPr>
          </a:p>
        </p:txBody>
      </p:sp>
    </p:spTree>
    <p:extLst>
      <p:ext uri="{BB962C8B-B14F-4D97-AF65-F5344CB8AC3E}">
        <p14:creationId xmlns:p14="http://schemas.microsoft.com/office/powerpoint/2010/main" val="373819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i="1" dirty="0"/>
              <a:t>Zone Chair training on-line, webinars</a:t>
            </a:r>
          </a:p>
          <a:p>
            <a:endParaRPr lang="en-CA" i="1" dirty="0"/>
          </a:p>
          <a:p>
            <a:r>
              <a:rPr lang="en-CA" i="1" dirty="0"/>
              <a:t>Zone Chair training workshop</a:t>
            </a:r>
          </a:p>
          <a:p>
            <a:endParaRPr lang="en-CA" i="1" dirty="0"/>
          </a:p>
          <a:p>
            <a:r>
              <a:rPr lang="en-CA" i="1" dirty="0"/>
              <a:t>Zone Chairperson Manual</a:t>
            </a:r>
          </a:p>
          <a:p>
            <a:endParaRPr lang="en-CA" i="1" dirty="0"/>
          </a:p>
          <a:p>
            <a:r>
              <a:rPr lang="en-CA" i="1" dirty="0"/>
              <a:t>Lions Learning Centre- on-line leadership courses</a:t>
            </a:r>
          </a:p>
          <a:p>
            <a:endParaRPr lang="en-CA" dirty="0"/>
          </a:p>
          <a:p>
            <a:r>
              <a:rPr lang="en-CA" i="1" dirty="0"/>
              <a:t>District mentors</a:t>
            </a:r>
          </a:p>
          <a:p>
            <a:endParaRPr lang="en-CA" dirty="0"/>
          </a:p>
        </p:txBody>
      </p:sp>
      <p:sp>
        <p:nvSpPr>
          <p:cNvPr id="2" name="Title 1"/>
          <p:cNvSpPr>
            <a:spLocks noGrp="1"/>
          </p:cNvSpPr>
          <p:nvPr>
            <p:ph type="title"/>
          </p:nvPr>
        </p:nvSpPr>
        <p:spPr/>
        <p:txBody>
          <a:bodyPr/>
          <a:lstStyle/>
          <a:p>
            <a:pPr algn="ctr"/>
            <a:r>
              <a:rPr lang="en-CA" b="1" dirty="0" smtClean="0">
                <a:solidFill>
                  <a:srgbClr val="FFFF00"/>
                </a:solidFill>
              </a:rPr>
              <a:t>TOOLS</a:t>
            </a:r>
            <a:endParaRPr lang="en-CA" b="1" dirty="0">
              <a:solidFill>
                <a:srgbClr val="FFFF00"/>
              </a:solidFill>
            </a:endParaRPr>
          </a:p>
        </p:txBody>
      </p:sp>
    </p:spTree>
    <p:extLst>
      <p:ext uri="{BB962C8B-B14F-4D97-AF65-F5344CB8AC3E}">
        <p14:creationId xmlns:p14="http://schemas.microsoft.com/office/powerpoint/2010/main" val="275204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Baseline Review</a:t>
            </a:r>
            <a:endParaRPr lang="en-CA" dirty="0"/>
          </a:p>
        </p:txBody>
      </p:sp>
      <p:sp>
        <p:nvSpPr>
          <p:cNvPr id="3" name="Content Placeholder 2"/>
          <p:cNvSpPr>
            <a:spLocks noGrp="1"/>
          </p:cNvSpPr>
          <p:nvPr>
            <p:ph idx="1"/>
          </p:nvPr>
        </p:nvSpPr>
        <p:spPr>
          <a:xfrm>
            <a:off x="1460500" y="5338762"/>
            <a:ext cx="9271000" cy="3038475"/>
          </a:xfrm>
        </p:spPr>
        <p:txBody>
          <a:bodyPr>
            <a:noAutofit/>
          </a:bodyPr>
          <a:lstStyle/>
          <a:p>
            <a:pPr marL="0" indent="0" algn="ctr">
              <a:buNone/>
            </a:pPr>
            <a:r>
              <a:rPr lang="en-US" sz="2000" b="1" dirty="0" smtClean="0"/>
              <a:t>Global Membership Area Leader (Eastern Canada – MDA/MDN)</a:t>
            </a:r>
            <a:br>
              <a:rPr lang="en-US" sz="2000" b="1" dirty="0" smtClean="0"/>
            </a:br>
            <a:r>
              <a:rPr lang="en-US" sz="2000" b="1" dirty="0" smtClean="0"/>
              <a:t>PID Terry Graham</a:t>
            </a:r>
            <a:endParaRPr lang="en-CA" sz="20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1400" y="1690688"/>
            <a:ext cx="2489200" cy="3334587"/>
          </a:xfrm>
          <a:prstGeom prst="rect">
            <a:avLst/>
          </a:prstGeom>
        </p:spPr>
      </p:pic>
    </p:spTree>
    <p:extLst>
      <p:ext uri="{BB962C8B-B14F-4D97-AF65-F5344CB8AC3E}">
        <p14:creationId xmlns:p14="http://schemas.microsoft.com/office/powerpoint/2010/main" val="273008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p:nvPr/>
        </p:nvPicPr>
        <p:blipFill rotWithShape="1">
          <a:blip r:embed="rId2"/>
          <a:srcRect l="22977" t="13861" r="23468" b="14348"/>
          <a:stretch/>
        </p:blipFill>
        <p:spPr bwMode="auto">
          <a:xfrm>
            <a:off x="2557220" y="821410"/>
            <a:ext cx="7077560" cy="5215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1342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p:nvPr/>
        </p:nvPicPr>
        <p:blipFill rotWithShape="1">
          <a:blip r:embed="rId2"/>
          <a:srcRect l="14187" r="13486"/>
          <a:stretch/>
        </p:blipFill>
        <p:spPr bwMode="auto">
          <a:xfrm>
            <a:off x="2319580" y="526942"/>
            <a:ext cx="7552840" cy="580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71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p:nvPr/>
        </p:nvPicPr>
        <p:blipFill rotWithShape="1">
          <a:blip r:embed="rId3"/>
          <a:srcRect l="23179" t="12086" r="22855" b="13637"/>
          <a:stretch/>
        </p:blipFill>
        <p:spPr bwMode="auto">
          <a:xfrm>
            <a:off x="2433235" y="681036"/>
            <a:ext cx="7325530" cy="5495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06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Best Practices Review</a:t>
            </a:r>
            <a:endParaRPr lang="en-CA" dirty="0"/>
          </a:p>
        </p:txBody>
      </p:sp>
      <p:sp>
        <p:nvSpPr>
          <p:cNvPr id="3" name="Content Placeholder 2"/>
          <p:cNvSpPr>
            <a:spLocks noGrp="1"/>
          </p:cNvSpPr>
          <p:nvPr>
            <p:ph idx="1"/>
          </p:nvPr>
        </p:nvSpPr>
        <p:spPr>
          <a:xfrm>
            <a:off x="1460500" y="5338762"/>
            <a:ext cx="9271000" cy="3038475"/>
          </a:xfrm>
        </p:spPr>
        <p:txBody>
          <a:bodyPr>
            <a:noAutofit/>
          </a:bodyPr>
          <a:lstStyle/>
          <a:p>
            <a:pPr marL="0" indent="0" algn="ctr">
              <a:buNone/>
            </a:pPr>
            <a:r>
              <a:rPr lang="en-US" sz="2000" b="1" dirty="0" smtClean="0"/>
              <a:t>Multiple District A (East) Global Membership Team Coordinator</a:t>
            </a:r>
            <a:br>
              <a:rPr lang="en-US" sz="2000" b="1" dirty="0" smtClean="0"/>
            </a:br>
            <a:r>
              <a:rPr lang="en-US" sz="2000" b="1" dirty="0" smtClean="0"/>
              <a:t>IPDG Chris Lewis</a:t>
            </a:r>
            <a:endParaRPr lang="en-CA"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1400" y="1690688"/>
            <a:ext cx="2489200" cy="3149600"/>
          </a:xfrm>
          <a:prstGeom prst="rect">
            <a:avLst/>
          </a:prstGeom>
        </p:spPr>
      </p:pic>
    </p:spTree>
    <p:extLst>
      <p:ext uri="{BB962C8B-B14F-4D97-AF65-F5344CB8AC3E}">
        <p14:creationId xmlns:p14="http://schemas.microsoft.com/office/powerpoint/2010/main" val="4092241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511425"/>
            <a:ext cx="10515600" cy="1325563"/>
          </a:xfrm>
        </p:spPr>
        <p:txBody>
          <a:bodyPr/>
          <a:lstStyle/>
          <a:p>
            <a:pPr algn="ctr"/>
            <a:r>
              <a:rPr lang="en-US" dirty="0" smtClean="0"/>
              <a:t>Wrap-Up and Next Steps</a:t>
            </a:r>
            <a:endParaRPr lang="en-CA" dirty="0"/>
          </a:p>
        </p:txBody>
      </p:sp>
    </p:spTree>
    <p:extLst>
      <p:ext uri="{BB962C8B-B14F-4D97-AF65-F5344CB8AC3E}">
        <p14:creationId xmlns:p14="http://schemas.microsoft.com/office/powerpoint/2010/main" val="3603625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2386177" y="836695"/>
            <a:ext cx="7430485" cy="5572561"/>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2819" y="1050851"/>
            <a:ext cx="269933" cy="12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02751" y="836696"/>
            <a:ext cx="2313910" cy="320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386176" y="836694"/>
            <a:ext cx="4766157" cy="4192506"/>
            <a:chOff x="862175" y="836694"/>
            <a:chExt cx="4766157" cy="4192506"/>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2175" y="836694"/>
              <a:ext cx="4766157" cy="41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990600" y="1981200"/>
              <a:ext cx="2895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51512" y="2209800"/>
              <a:ext cx="3586818" cy="723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616453" y="152400"/>
            <a:ext cx="4961871" cy="523220"/>
          </a:xfrm>
          <a:prstGeom prst="rect">
            <a:avLst/>
          </a:prstGeom>
          <a:noFill/>
        </p:spPr>
        <p:txBody>
          <a:bodyPr wrap="none" rtlCol="0">
            <a:spAutoFit/>
          </a:bodyPr>
          <a:lstStyle/>
          <a:p>
            <a:pPr algn="ctr"/>
            <a:r>
              <a:rPr lang="en-US" sz="2800" b="1" dirty="0" err="1">
                <a:solidFill>
                  <a:schemeClr val="tx1">
                    <a:lumMod val="65000"/>
                    <a:lumOff val="35000"/>
                  </a:schemeClr>
                </a:solidFill>
              </a:rPr>
              <a:t>GoToWebinar</a:t>
            </a:r>
            <a:r>
              <a:rPr lang="en-US" sz="2800" b="1" dirty="0">
                <a:solidFill>
                  <a:schemeClr val="tx1">
                    <a:lumMod val="65000"/>
                    <a:lumOff val="35000"/>
                  </a:schemeClr>
                </a:solidFill>
              </a:rPr>
              <a:t> </a:t>
            </a:r>
            <a:r>
              <a:rPr lang="en-US" sz="2800" b="1" dirty="0" smtClean="0">
                <a:solidFill>
                  <a:schemeClr val="tx1">
                    <a:lumMod val="65000"/>
                    <a:lumOff val="35000"/>
                  </a:schemeClr>
                </a:solidFill>
              </a:rPr>
              <a:t>Interface Review</a:t>
            </a:r>
            <a:endParaRPr lang="en-US" sz="2800" b="1" dirty="0">
              <a:solidFill>
                <a:schemeClr val="tx1">
                  <a:lumMod val="65000"/>
                  <a:lumOff val="35000"/>
                </a:schemeClr>
              </a:solidFill>
            </a:endParaRPr>
          </a:p>
        </p:txBody>
      </p:sp>
      <p:sp>
        <p:nvSpPr>
          <p:cNvPr id="10" name="Rounded Rectangle 9"/>
          <p:cNvSpPr/>
          <p:nvPr/>
        </p:nvSpPr>
        <p:spPr>
          <a:xfrm>
            <a:off x="7502750" y="836694"/>
            <a:ext cx="2313911" cy="21415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61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AA - current projects\Recent Screen Shots\G2W\G2W 5.0\attendee\gt muted_hand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2"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0" name="Picture 2" descr="H:\AA - current projects\Recent Screen Shots\G2W\G2W 5.0\attendee\panel audio_ question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1556"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05003" y="1742364"/>
            <a:ext cx="433402" cy="304800"/>
          </a:xfrm>
          <a:prstGeom prst="roundRect">
            <a:avLst>
              <a:gd name="adj" fmla="val 9951"/>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43958" y="1600200"/>
            <a:ext cx="3141313" cy="1338133"/>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9423" y="1617828"/>
            <a:ext cx="3921618" cy="3970318"/>
          </a:xfrm>
          <a:prstGeom prst="rect">
            <a:avLst/>
          </a:prstGeom>
          <a:noFill/>
          <a:ln w="28575">
            <a:solidFill>
              <a:schemeClr val="tx1">
                <a:lumMod val="65000"/>
                <a:lumOff val="35000"/>
              </a:schemeClr>
            </a:solidFill>
          </a:ln>
        </p:spPr>
        <p:txBody>
          <a:bodyPr wrap="square" rtlCol="0">
            <a:spAutoFit/>
          </a:bodyPr>
          <a:lstStyle/>
          <a:p>
            <a:pPr algn="just"/>
            <a:r>
              <a:rPr lang="en-US" dirty="0">
                <a:solidFill>
                  <a:schemeClr val="tx1">
                    <a:lumMod val="65000"/>
                    <a:lumOff val="35000"/>
                  </a:schemeClr>
                </a:solidFill>
              </a:rPr>
              <a:t>Open and hide your control panel</a:t>
            </a:r>
          </a:p>
          <a:p>
            <a:pPr algn="just"/>
            <a:endParaRPr lang="en-US" dirty="0">
              <a:solidFill>
                <a:schemeClr val="tx1">
                  <a:lumMod val="65000"/>
                  <a:lumOff val="35000"/>
                </a:schemeClr>
              </a:solidFill>
            </a:endParaRPr>
          </a:p>
          <a:p>
            <a:pPr algn="just"/>
            <a:r>
              <a:rPr lang="en-US" dirty="0">
                <a:solidFill>
                  <a:schemeClr val="tx1">
                    <a:lumMod val="65000"/>
                    <a:lumOff val="35000"/>
                  </a:schemeClr>
                </a:solidFill>
              </a:rPr>
              <a:t>Join audio:</a:t>
            </a:r>
          </a:p>
          <a:p>
            <a:pPr marL="342900" indent="-342900" algn="just">
              <a:buFont typeface="Arial" pitchFamily="34" charset="0"/>
              <a:buChar char="•"/>
            </a:pPr>
            <a:r>
              <a:rPr lang="en-US" dirty="0">
                <a:solidFill>
                  <a:schemeClr val="tx1">
                    <a:lumMod val="65000"/>
                    <a:lumOff val="35000"/>
                  </a:schemeClr>
                </a:solidFill>
              </a:rPr>
              <a:t>Choose “</a:t>
            </a:r>
            <a:r>
              <a:rPr lang="en-US" dirty="0" err="1">
                <a:solidFill>
                  <a:schemeClr val="tx1">
                    <a:lumMod val="65000"/>
                    <a:lumOff val="35000"/>
                  </a:schemeClr>
                </a:solidFill>
              </a:rPr>
              <a:t>Mic</a:t>
            </a:r>
            <a:r>
              <a:rPr lang="en-US" dirty="0">
                <a:solidFill>
                  <a:schemeClr val="tx1">
                    <a:lumMod val="65000"/>
                    <a:lumOff val="35000"/>
                  </a:schemeClr>
                </a:solidFill>
              </a:rPr>
              <a:t> &amp; Speakers” to use VoIP</a:t>
            </a:r>
          </a:p>
          <a:p>
            <a:pPr marL="342900" indent="-342900" algn="just">
              <a:buFont typeface="Arial" pitchFamily="34" charset="0"/>
              <a:buChar char="•"/>
            </a:pPr>
            <a:r>
              <a:rPr lang="en-US" dirty="0">
                <a:solidFill>
                  <a:schemeClr val="tx1">
                    <a:lumMod val="65000"/>
                    <a:lumOff val="35000"/>
                  </a:schemeClr>
                </a:solidFill>
              </a:rPr>
              <a:t>Choose “Telephone” and dial using the information provided</a:t>
            </a:r>
          </a:p>
          <a:p>
            <a:pPr algn="just"/>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Submit questions and comments via the Questions panel</a:t>
            </a:r>
          </a:p>
          <a:p>
            <a:pPr marL="342900" indent="-342900" algn="just">
              <a:buFont typeface="Arial" pitchFamily="34" charset="0"/>
              <a:buChar char="•"/>
            </a:pPr>
            <a:endParaRPr lang="en-US" dirty="0">
              <a:solidFill>
                <a:schemeClr val="tx1">
                  <a:lumMod val="65000"/>
                  <a:lumOff val="35000"/>
                </a:schemeClr>
              </a:solidFill>
            </a:endParaRPr>
          </a:p>
          <a:p>
            <a:pPr algn="just"/>
            <a:r>
              <a:rPr lang="en-US" b="1" dirty="0">
                <a:solidFill>
                  <a:schemeClr val="tx1">
                    <a:lumMod val="65000"/>
                    <a:lumOff val="35000"/>
                  </a:schemeClr>
                </a:solidFill>
              </a:rPr>
              <a:t>Note: </a:t>
            </a:r>
            <a:r>
              <a:rPr lang="en-US" dirty="0">
                <a:solidFill>
                  <a:schemeClr val="tx1">
                    <a:lumMod val="65000"/>
                    <a:lumOff val="35000"/>
                  </a:schemeClr>
                </a:solidFill>
              </a:rPr>
              <a:t>Today’s presentation is being recorded and will be provided within 48 hours.</a:t>
            </a:r>
            <a:endParaRPr lang="en-US" b="1" dirty="0">
              <a:solidFill>
                <a:schemeClr val="tx1">
                  <a:lumMod val="65000"/>
                  <a:lumOff val="35000"/>
                </a:schemeClr>
              </a:solidFill>
            </a:endParaRPr>
          </a:p>
        </p:txBody>
      </p:sp>
    </p:spTree>
    <p:extLst>
      <p:ext uri="{BB962C8B-B14F-4D97-AF65-F5344CB8AC3E}">
        <p14:creationId xmlns:p14="http://schemas.microsoft.com/office/powerpoint/2010/main" val="324545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0094" y="1730771"/>
            <a:ext cx="3921618" cy="3693319"/>
          </a:xfrm>
          <a:prstGeom prst="rect">
            <a:avLst/>
          </a:prstGeom>
          <a:noFill/>
          <a:ln w="28575">
            <a:solidFill>
              <a:schemeClr val="tx1">
                <a:lumMod val="65000"/>
                <a:lumOff val="35000"/>
              </a:schemeClr>
            </a:solidFill>
          </a:ln>
        </p:spPr>
        <p:txBody>
          <a:bodyPr wrap="square" rtlCol="0">
            <a:spAutoFit/>
          </a:bodyPr>
          <a:lstStyle/>
          <a:p>
            <a:pPr marL="285750" indent="-285750" algn="just">
              <a:buFont typeface="Arial" pitchFamily="34" charset="0"/>
              <a:buChar char="•"/>
            </a:pPr>
            <a:r>
              <a:rPr lang="en-US" dirty="0">
                <a:solidFill>
                  <a:schemeClr val="tx1">
                    <a:lumMod val="65000"/>
                    <a:lumOff val="35000"/>
                  </a:schemeClr>
                </a:solidFill>
              </a:rPr>
              <a:t>Please continue to submit your text questions and comments using the Questions Panel</a:t>
            </a:r>
          </a:p>
          <a:p>
            <a:pPr marL="285750" indent="-285750" algn="just">
              <a:buFont typeface="Arial" pitchFamily="34" charset="0"/>
              <a:buChar char="•"/>
            </a:pPr>
            <a:endParaRPr lang="en-US" dirty="0">
              <a:solidFill>
                <a:schemeClr val="tx1">
                  <a:lumMod val="65000"/>
                  <a:lumOff val="35000"/>
                </a:schemeClr>
              </a:solidFill>
            </a:endParaRPr>
          </a:p>
          <a:p>
            <a:pPr marL="285750" indent="-285750" algn="just">
              <a:buFont typeface="Arial" pitchFamily="34" charset="0"/>
              <a:buChar char="•"/>
            </a:pPr>
            <a:r>
              <a:rPr lang="en-US" dirty="0">
                <a:solidFill>
                  <a:schemeClr val="tx1">
                    <a:lumMod val="65000"/>
                    <a:lumOff val="35000"/>
                  </a:schemeClr>
                </a:solidFill>
              </a:rPr>
              <a:t>Please raise your hand to be unmuted for verbal questions.</a:t>
            </a:r>
          </a:p>
          <a:p>
            <a:pPr algn="just"/>
            <a:endParaRPr lang="en-US" dirty="0">
              <a:solidFill>
                <a:schemeClr val="tx1">
                  <a:lumMod val="65000"/>
                  <a:lumOff val="35000"/>
                </a:schemeClr>
              </a:solidFill>
            </a:endParaRPr>
          </a:p>
          <a:p>
            <a:pPr algn="just"/>
            <a:r>
              <a:rPr lang="en-US" dirty="0">
                <a:solidFill>
                  <a:schemeClr val="tx1">
                    <a:lumMod val="65000"/>
                    <a:lumOff val="35000"/>
                  </a:schemeClr>
                </a:solidFill>
              </a:rPr>
              <a:t>For more information, please </a:t>
            </a:r>
            <a:r>
              <a:rPr lang="en-US" dirty="0" smtClean="0"/>
              <a:t>contact Tim Holmes, ithelpdesk@a12lions.org</a:t>
            </a:r>
            <a:endParaRPr lang="en-US" dirty="0"/>
          </a:p>
          <a:p>
            <a:pPr algn="just"/>
            <a:endParaRPr lang="en-US" dirty="0"/>
          </a:p>
          <a:p>
            <a:pPr algn="just"/>
            <a:r>
              <a:rPr lang="en-US" b="1" dirty="0">
                <a:solidFill>
                  <a:schemeClr val="tx1">
                    <a:lumMod val="65000"/>
                    <a:lumOff val="35000"/>
                  </a:schemeClr>
                </a:solidFill>
              </a:rPr>
              <a:t>Note: </a:t>
            </a:r>
            <a:r>
              <a:rPr lang="en-US" dirty="0">
                <a:solidFill>
                  <a:schemeClr val="tx1">
                    <a:lumMod val="65000"/>
                    <a:lumOff val="35000"/>
                  </a:schemeClr>
                </a:solidFill>
              </a:rPr>
              <a:t>Today’s presentation is being recorded and will be provided within 48 hours.</a:t>
            </a:r>
            <a:endParaRPr lang="en-US" b="1" dirty="0">
              <a:solidFill>
                <a:schemeClr val="tx1">
                  <a:lumMod val="65000"/>
                  <a:lumOff val="35000"/>
                </a:schemeClr>
              </a:solidFill>
            </a:endParaRPr>
          </a:p>
        </p:txBody>
      </p:sp>
      <p:pic>
        <p:nvPicPr>
          <p:cNvPr id="3075" name="Picture 3" descr="H:\AA - current projects\Recent Screen Shots\G2W\G2W 5.0\attendee\gt muted_hand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2"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0" name="Picture 2" descr="H:\AA - current projects\Recent Screen Shots\G2W\G2W 5.0\attendee\panel audio_ question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1556"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338404"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905002"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9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CA" dirty="0"/>
          </a:p>
        </p:txBody>
      </p:sp>
      <p:sp>
        <p:nvSpPr>
          <p:cNvPr id="3" name="Content Placeholder 2"/>
          <p:cNvSpPr>
            <a:spLocks noGrp="1"/>
          </p:cNvSpPr>
          <p:nvPr>
            <p:ph idx="1"/>
          </p:nvPr>
        </p:nvSpPr>
        <p:spPr>
          <a:xfrm>
            <a:off x="304800" y="1978025"/>
            <a:ext cx="11557000" cy="3038475"/>
          </a:xfrm>
        </p:spPr>
        <p:txBody>
          <a:bodyPr>
            <a:noAutofit/>
          </a:bodyPr>
          <a:lstStyle/>
          <a:p>
            <a:r>
              <a:rPr lang="en-US" sz="3200" b="1" dirty="0" smtClean="0"/>
              <a:t>Update on Canadian Membership </a:t>
            </a:r>
            <a:r>
              <a:rPr lang="en-US" sz="2400" dirty="0" smtClean="0"/>
              <a:t>– </a:t>
            </a:r>
            <a:r>
              <a:rPr lang="en-US" sz="2000" dirty="0" smtClean="0"/>
              <a:t>CA II GMT Leader PIP Judge Brian Stevenson</a:t>
            </a:r>
          </a:p>
          <a:p>
            <a:r>
              <a:rPr lang="en-US" sz="3200" b="1" dirty="0" smtClean="0"/>
              <a:t>Roles and Responsibilities </a:t>
            </a:r>
            <a:r>
              <a:rPr lang="en-US" sz="2400" dirty="0" smtClean="0"/>
              <a:t>– </a:t>
            </a:r>
            <a:r>
              <a:rPr lang="en-US" sz="2000" dirty="0" smtClean="0"/>
              <a:t>MDA GLT Coordinator (East) PCC Tom Gordon</a:t>
            </a:r>
          </a:p>
          <a:p>
            <a:r>
              <a:rPr lang="en-US" sz="3200" b="1" dirty="0" smtClean="0"/>
              <a:t>Baseline Review </a:t>
            </a:r>
            <a:r>
              <a:rPr lang="en-US" sz="2400" dirty="0" smtClean="0"/>
              <a:t>– </a:t>
            </a:r>
            <a:r>
              <a:rPr lang="en-US" sz="2000" dirty="0" smtClean="0"/>
              <a:t>GMT Area Leader (MDA – MDN) PID Terry Graham</a:t>
            </a:r>
          </a:p>
          <a:p>
            <a:r>
              <a:rPr lang="en-US" sz="3200" b="1" dirty="0" smtClean="0"/>
              <a:t>Review of District Best Practices </a:t>
            </a:r>
            <a:r>
              <a:rPr lang="en-US" sz="2400" dirty="0" smtClean="0"/>
              <a:t>– </a:t>
            </a:r>
            <a:r>
              <a:rPr lang="en-US" sz="2000" dirty="0" smtClean="0"/>
              <a:t>MDA GMT Coordinator (East) IPDG Chris Lewis</a:t>
            </a:r>
          </a:p>
          <a:p>
            <a:r>
              <a:rPr lang="en-US" sz="3200" b="1" dirty="0" smtClean="0"/>
              <a:t>Wrap-Up and Next Steps </a:t>
            </a:r>
            <a:r>
              <a:rPr lang="en-US" b="1" dirty="0" smtClean="0"/>
              <a:t>– </a:t>
            </a:r>
            <a:r>
              <a:rPr lang="en-US" sz="2000" dirty="0"/>
              <a:t>GMT Area Leader (MDA – MDN) PID Terry Graham</a:t>
            </a:r>
            <a:endParaRPr lang="en-CA" sz="2000" b="1" dirty="0"/>
          </a:p>
        </p:txBody>
      </p:sp>
    </p:spTree>
    <p:extLst>
      <p:ext uri="{BB962C8B-B14F-4D97-AF65-F5344CB8AC3E}">
        <p14:creationId xmlns:p14="http://schemas.microsoft.com/office/powerpoint/2010/main" val="211463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Update on Canadian Membership </a:t>
            </a:r>
            <a:endParaRPr lang="en-CA" dirty="0"/>
          </a:p>
        </p:txBody>
      </p:sp>
      <p:sp>
        <p:nvSpPr>
          <p:cNvPr id="3" name="Content Placeholder 2"/>
          <p:cNvSpPr>
            <a:spLocks noGrp="1"/>
          </p:cNvSpPr>
          <p:nvPr>
            <p:ph idx="1"/>
          </p:nvPr>
        </p:nvSpPr>
        <p:spPr>
          <a:xfrm>
            <a:off x="1460500" y="5338762"/>
            <a:ext cx="9271000" cy="3038475"/>
          </a:xfrm>
        </p:spPr>
        <p:txBody>
          <a:bodyPr>
            <a:noAutofit/>
          </a:bodyPr>
          <a:lstStyle/>
          <a:p>
            <a:pPr marL="0" indent="0" algn="ctr">
              <a:buNone/>
            </a:pPr>
            <a:r>
              <a:rPr lang="en-US" sz="2000" b="1" dirty="0" smtClean="0"/>
              <a:t>Constitutional Area II Global Membership Team Leader</a:t>
            </a:r>
            <a:br>
              <a:rPr lang="en-US" sz="2000" b="1" dirty="0" smtClean="0"/>
            </a:br>
            <a:r>
              <a:rPr lang="en-US" sz="2000" b="1" dirty="0" smtClean="0"/>
              <a:t>PIP Judge Brian Stevenson</a:t>
            </a:r>
            <a:endParaRPr lang="en-CA" sz="20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4334" t="2639" r="4114" b="877"/>
          <a:stretch/>
        </p:blipFill>
        <p:spPr>
          <a:xfrm>
            <a:off x="4851400" y="1508878"/>
            <a:ext cx="2489200" cy="3682247"/>
          </a:xfrm>
          <a:prstGeom prst="rect">
            <a:avLst/>
          </a:prstGeom>
        </p:spPr>
      </p:pic>
    </p:spTree>
    <p:extLst>
      <p:ext uri="{BB962C8B-B14F-4D97-AF65-F5344CB8AC3E}">
        <p14:creationId xmlns:p14="http://schemas.microsoft.com/office/powerpoint/2010/main" val="378815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the Zone Chairperson</a:t>
            </a:r>
            <a:endParaRPr lang="en-CA" dirty="0"/>
          </a:p>
        </p:txBody>
      </p:sp>
      <p:sp>
        <p:nvSpPr>
          <p:cNvPr id="3" name="Content Placeholder 2"/>
          <p:cNvSpPr>
            <a:spLocks noGrp="1"/>
          </p:cNvSpPr>
          <p:nvPr>
            <p:ph idx="1"/>
          </p:nvPr>
        </p:nvSpPr>
        <p:spPr>
          <a:xfrm>
            <a:off x="1460500" y="5338762"/>
            <a:ext cx="9271000" cy="3038475"/>
          </a:xfrm>
        </p:spPr>
        <p:txBody>
          <a:bodyPr>
            <a:noAutofit/>
          </a:bodyPr>
          <a:lstStyle/>
          <a:p>
            <a:pPr marL="0" indent="0" algn="ctr">
              <a:buNone/>
            </a:pPr>
            <a:r>
              <a:rPr lang="en-US" sz="2000" b="1" dirty="0" smtClean="0"/>
              <a:t>Multiple District A (East) Global Leadership Team Coordinator</a:t>
            </a:r>
            <a:br>
              <a:rPr lang="en-US" sz="2000" b="1" dirty="0" smtClean="0"/>
            </a:br>
            <a:r>
              <a:rPr lang="en-US" sz="2000" b="1" dirty="0" smtClean="0"/>
              <a:t>PCC Tom Gordon</a:t>
            </a:r>
            <a:endParaRPr lang="en-CA" sz="20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9500" y="1925825"/>
            <a:ext cx="2872999" cy="2872999"/>
          </a:xfrm>
          <a:prstGeom prst="rect">
            <a:avLst/>
          </a:prstGeom>
        </p:spPr>
      </p:pic>
    </p:spTree>
    <p:extLst>
      <p:ext uri="{BB962C8B-B14F-4D97-AF65-F5344CB8AC3E}">
        <p14:creationId xmlns:p14="http://schemas.microsoft.com/office/powerpoint/2010/main" val="2343165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ltLang="ja-JP" i="1" dirty="0" smtClean="0">
              <a:cs typeface="Times New Roman" pitchFamily="18" charset="0"/>
            </a:endParaRPr>
          </a:p>
          <a:p>
            <a:pPr>
              <a:buNone/>
            </a:pPr>
            <a:r>
              <a:rPr lang="en-US" altLang="ja-JP" i="1" dirty="0" smtClean="0">
                <a:cs typeface="Times New Roman" pitchFamily="18" charset="0"/>
              </a:rPr>
              <a:t>The Zone Chairperson is the link between the clubs in zone and the District Leadership team</a:t>
            </a:r>
          </a:p>
          <a:p>
            <a:pPr>
              <a:buNone/>
            </a:pPr>
            <a:endParaRPr lang="en-CA" dirty="0"/>
          </a:p>
        </p:txBody>
      </p:sp>
      <p:sp>
        <p:nvSpPr>
          <p:cNvPr id="2" name="Title 1"/>
          <p:cNvSpPr>
            <a:spLocks noGrp="1"/>
          </p:cNvSpPr>
          <p:nvPr>
            <p:ph type="title"/>
          </p:nvPr>
        </p:nvSpPr>
        <p:spPr/>
        <p:txBody>
          <a:bodyPr/>
          <a:lstStyle/>
          <a:p>
            <a:r>
              <a:rPr lang="en-CA" b="1" dirty="0" smtClean="0">
                <a:solidFill>
                  <a:srgbClr val="FFFF00"/>
                </a:solidFill>
              </a:rPr>
              <a:t>POSITION OF THE ZONE CHAIR</a:t>
            </a:r>
            <a:endParaRPr lang="en-CA" b="1" dirty="0">
              <a:solidFill>
                <a:srgbClr val="FFFF00"/>
              </a:solidFill>
            </a:endParaRPr>
          </a:p>
        </p:txBody>
      </p:sp>
      <p:sp>
        <p:nvSpPr>
          <p:cNvPr id="4" name="PPTShape_0"/>
          <p:cNvSpPr>
            <a:spLocks noChangeArrowheads="1"/>
          </p:cNvSpPr>
          <p:nvPr/>
        </p:nvSpPr>
        <p:spPr bwMode="auto">
          <a:xfrm>
            <a:off x="6197600" y="2736850"/>
            <a:ext cx="2895600" cy="2743200"/>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a:lstStyle/>
          <a:p>
            <a:endParaRPr lang="ja-JP" altLang="ja-JP"/>
          </a:p>
        </p:txBody>
      </p:sp>
      <p:sp>
        <p:nvSpPr>
          <p:cNvPr id="5" name="PPTShape_1"/>
          <p:cNvSpPr>
            <a:spLocks noChangeArrowheads="1"/>
          </p:cNvSpPr>
          <p:nvPr/>
        </p:nvSpPr>
        <p:spPr bwMode="auto">
          <a:xfrm>
            <a:off x="6583363" y="3206750"/>
            <a:ext cx="1981200" cy="190500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a:lstStyle/>
          <a:p>
            <a:endParaRPr lang="ja-JP" altLang="ja-JP"/>
          </a:p>
        </p:txBody>
      </p:sp>
      <p:sp>
        <p:nvSpPr>
          <p:cNvPr id="6" name="PPTShape_2"/>
          <p:cNvSpPr>
            <a:spLocks noChangeArrowheads="1"/>
          </p:cNvSpPr>
          <p:nvPr/>
        </p:nvSpPr>
        <p:spPr bwMode="auto">
          <a:xfrm>
            <a:off x="7035800" y="3540125"/>
            <a:ext cx="1219200" cy="12192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a:lstStyle/>
          <a:p>
            <a:endParaRPr lang="ja-JP" altLang="ja-JP"/>
          </a:p>
        </p:txBody>
      </p:sp>
      <p:sp>
        <p:nvSpPr>
          <p:cNvPr id="7" name="Oval 3"/>
          <p:cNvSpPr>
            <a:spLocks noChangeArrowheads="1"/>
          </p:cNvSpPr>
          <p:nvPr/>
        </p:nvSpPr>
        <p:spPr bwMode="auto">
          <a:xfrm>
            <a:off x="7348538" y="3811588"/>
            <a:ext cx="762000" cy="762000"/>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a:lstStyle/>
          <a:p>
            <a:endParaRPr lang="ja-JP" altLang="ja-JP"/>
          </a:p>
        </p:txBody>
      </p:sp>
      <p:sp>
        <p:nvSpPr>
          <p:cNvPr id="8" name="PPTShape_3"/>
          <p:cNvSpPr>
            <a:spLocks noChangeArrowheads="1"/>
          </p:cNvSpPr>
          <p:nvPr/>
        </p:nvSpPr>
        <p:spPr bwMode="auto">
          <a:xfrm>
            <a:off x="7458075" y="3935413"/>
            <a:ext cx="457200" cy="457200"/>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a:lstStyle/>
          <a:p>
            <a:endParaRPr lang="ja-JP" altLang="ja-JP"/>
          </a:p>
        </p:txBody>
      </p:sp>
      <p:sp>
        <p:nvSpPr>
          <p:cNvPr id="9" name="TextBox 8"/>
          <p:cNvSpPr txBox="1"/>
          <p:nvPr/>
        </p:nvSpPr>
        <p:spPr>
          <a:xfrm rot="19521400">
            <a:off x="6357939" y="3051298"/>
            <a:ext cx="1981200" cy="1256268"/>
          </a:xfrm>
          <a:prstGeom prst="rect">
            <a:avLst/>
          </a:prstGeom>
          <a:noFill/>
        </p:spPr>
        <p:txBody>
          <a:bodyPr spcFirstLastPara="1">
            <a:prstTxWarp prst="textArchUp">
              <a:avLst>
                <a:gd name="adj" fmla="val 7758854"/>
              </a:avLst>
            </a:prstTxWarp>
            <a:spAutoFit/>
          </a:bodyPr>
          <a:lstStyle/>
          <a:p>
            <a:pPr algn="ctr">
              <a:defRPr/>
            </a:pPr>
            <a:endParaRPr lang="en-US" sz="2000" b="1" dirty="0"/>
          </a:p>
          <a:p>
            <a:pPr algn="ctr">
              <a:defRPr/>
            </a:pPr>
            <a:r>
              <a:rPr lang="en-US" sz="2000" b="1" dirty="0"/>
              <a:t>Multiple District</a:t>
            </a:r>
          </a:p>
        </p:txBody>
      </p:sp>
      <p:sp>
        <p:nvSpPr>
          <p:cNvPr id="10" name="TextBox 9"/>
          <p:cNvSpPr txBox="1"/>
          <p:nvPr/>
        </p:nvSpPr>
        <p:spPr>
          <a:xfrm rot="19420806">
            <a:off x="6861663" y="3443341"/>
            <a:ext cx="1066800" cy="678978"/>
          </a:xfrm>
          <a:prstGeom prst="rect">
            <a:avLst/>
          </a:prstGeom>
          <a:noFill/>
        </p:spPr>
        <p:txBody>
          <a:bodyPr spcFirstLastPara="1">
            <a:prstTxWarp prst="textArchUp">
              <a:avLst>
                <a:gd name="adj" fmla="val 8396145"/>
              </a:avLst>
            </a:prstTxWarp>
            <a:spAutoFit/>
          </a:bodyPr>
          <a:lstStyle/>
          <a:p>
            <a:pPr algn="ctr">
              <a:defRPr/>
            </a:pPr>
            <a:r>
              <a:rPr lang="en-US" b="1" dirty="0"/>
              <a:t>District</a:t>
            </a:r>
          </a:p>
        </p:txBody>
      </p:sp>
      <p:sp>
        <p:nvSpPr>
          <p:cNvPr id="11" name="TextBox 10"/>
          <p:cNvSpPr txBox="1"/>
          <p:nvPr/>
        </p:nvSpPr>
        <p:spPr>
          <a:xfrm rot="19242798">
            <a:off x="7215203" y="3731729"/>
            <a:ext cx="838200" cy="779440"/>
          </a:xfrm>
          <a:prstGeom prst="rect">
            <a:avLst/>
          </a:prstGeom>
          <a:noFill/>
        </p:spPr>
        <p:txBody>
          <a:bodyPr spcFirstLastPara="1">
            <a:prstTxWarp prst="textArchUp">
              <a:avLst>
                <a:gd name="adj" fmla="val 7004313"/>
              </a:avLst>
            </a:prstTxWarp>
            <a:spAutoFit/>
          </a:bodyPr>
          <a:lstStyle/>
          <a:p>
            <a:pPr algn="ctr">
              <a:defRPr/>
            </a:pPr>
            <a:r>
              <a:rPr lang="en-US" sz="1600" b="1" dirty="0"/>
              <a:t>Zone</a:t>
            </a:r>
          </a:p>
        </p:txBody>
      </p:sp>
      <p:sp>
        <p:nvSpPr>
          <p:cNvPr id="12" name="TextBox 11"/>
          <p:cNvSpPr txBox="1"/>
          <p:nvPr/>
        </p:nvSpPr>
        <p:spPr>
          <a:xfrm rot="19222690">
            <a:off x="7404926" y="3866339"/>
            <a:ext cx="762000" cy="868410"/>
          </a:xfrm>
          <a:prstGeom prst="rect">
            <a:avLst/>
          </a:prstGeom>
          <a:noFill/>
        </p:spPr>
        <p:txBody>
          <a:bodyPr spcFirstLastPara="1">
            <a:prstTxWarp prst="textArchUp">
              <a:avLst>
                <a:gd name="adj" fmla="val 8695204"/>
              </a:avLst>
            </a:prstTxWarp>
            <a:spAutoFit/>
          </a:bodyPr>
          <a:lstStyle/>
          <a:p>
            <a:pPr algn="ctr">
              <a:defRPr/>
            </a:pPr>
            <a:r>
              <a:rPr lang="en-US" sz="1200" b="1" dirty="0"/>
              <a:t>Club</a:t>
            </a:r>
          </a:p>
        </p:txBody>
      </p:sp>
      <p:pic>
        <p:nvPicPr>
          <p:cNvPr id="13" name="Picture 2"/>
          <p:cNvPicPr>
            <a:picLocks noChangeAspect="1" noChangeArrowheads="1"/>
          </p:cNvPicPr>
          <p:nvPr>
            <p:custDataLst>
              <p:tags r:id="rId1"/>
            </p:custDataLst>
          </p:nvPr>
        </p:nvPicPr>
        <p:blipFill>
          <a:blip r:embed="rId4" cstate="print"/>
          <a:srcRect/>
          <a:stretch>
            <a:fillRect/>
          </a:stretch>
        </p:blipFill>
        <p:spPr bwMode="auto">
          <a:xfrm>
            <a:off x="7593013" y="4105276"/>
            <a:ext cx="246062" cy="233363"/>
          </a:xfrm>
          <a:prstGeom prst="rect">
            <a:avLst/>
          </a:prstGeom>
          <a:noFill/>
          <a:ln w="9525">
            <a:noFill/>
            <a:miter lim="800000"/>
            <a:headEnd/>
            <a:tailEnd/>
          </a:ln>
        </p:spPr>
      </p:pic>
      <p:sp>
        <p:nvSpPr>
          <p:cNvPr id="14" name="TextBox 13"/>
          <p:cNvSpPr txBox="1"/>
          <p:nvPr/>
        </p:nvSpPr>
        <p:spPr>
          <a:xfrm rot="19124782">
            <a:off x="7453518" y="4016099"/>
            <a:ext cx="465335" cy="246221"/>
          </a:xfrm>
          <a:prstGeom prst="rect">
            <a:avLst/>
          </a:prstGeom>
          <a:noFill/>
        </p:spPr>
        <p:txBody>
          <a:bodyPr spcFirstLastPara="1">
            <a:prstTxWarp prst="textArchUp">
              <a:avLst>
                <a:gd name="adj" fmla="val 8781434"/>
              </a:avLst>
            </a:prstTxWarp>
            <a:spAutoFit/>
          </a:bodyPr>
          <a:lstStyle/>
          <a:p>
            <a:pPr algn="ctr">
              <a:defRPr/>
            </a:pPr>
            <a:r>
              <a:rPr lang="en-US" sz="1000" b="1" dirty="0"/>
              <a:t>Lion</a:t>
            </a:r>
          </a:p>
        </p:txBody>
      </p:sp>
      <p:sp>
        <p:nvSpPr>
          <p:cNvPr id="15" name="Right Arrow 14"/>
          <p:cNvSpPr/>
          <p:nvPr/>
        </p:nvSpPr>
        <p:spPr>
          <a:xfrm rot="231176">
            <a:off x="2938129" y="3827548"/>
            <a:ext cx="4340225" cy="682625"/>
          </a:xfrm>
          <a:prstGeom prst="rightArrow">
            <a:avLst>
              <a:gd name="adj1" fmla="val 35932"/>
              <a:gd name="adj2" fmla="val 85511"/>
            </a:avLst>
          </a:prstGeom>
          <a:gradFill>
            <a:gsLst>
              <a:gs pos="0">
                <a:srgbClr val="FF3399"/>
              </a:gs>
              <a:gs pos="25000">
                <a:srgbClr val="FF6633"/>
              </a:gs>
              <a:gs pos="50000">
                <a:srgbClr val="FFFF00"/>
              </a:gs>
              <a:gs pos="75000">
                <a:srgbClr val="01A78F"/>
              </a:gs>
              <a:gs pos="100000">
                <a:srgbClr val="3366FF"/>
              </a:gs>
            </a:gsLst>
            <a:lin ang="3600000" scaled="0"/>
          </a:gradFill>
          <a:ln>
            <a:solidFill>
              <a:schemeClr val="tx1"/>
            </a:solid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cs typeface="Arial" charset="0"/>
            </a:endParaRPr>
          </a:p>
        </p:txBody>
      </p:sp>
    </p:spTree>
    <p:extLst>
      <p:ext uri="{BB962C8B-B14F-4D97-AF65-F5344CB8AC3E}">
        <p14:creationId xmlns:p14="http://schemas.microsoft.com/office/powerpoint/2010/main" val="12163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a:spcBef>
                <a:spcPts val="600"/>
              </a:spcBef>
              <a:buFontTx/>
              <a:buChar char="•"/>
            </a:pPr>
            <a:r>
              <a:rPr lang="en-US" altLang="ja-JP" i="1" dirty="0" smtClean="0">
                <a:cs typeface="Times New Roman" pitchFamily="18" charset="0"/>
              </a:rPr>
              <a:t>Further the Purposes of the Association</a:t>
            </a:r>
          </a:p>
          <a:p>
            <a:pPr marL="857250" lvl="2">
              <a:spcBef>
                <a:spcPts val="600"/>
              </a:spcBef>
              <a:buFontTx/>
              <a:buChar char="•"/>
            </a:pPr>
            <a:r>
              <a:rPr lang="en-US" altLang="ja-JP" sz="2800" i="1" dirty="0">
                <a:cs typeface="Times New Roman" pitchFamily="18" charset="0"/>
              </a:rPr>
              <a:t>New Clubs, CEP, CGL</a:t>
            </a:r>
          </a:p>
          <a:p>
            <a:pPr marL="457200" lvl="1">
              <a:spcBef>
                <a:spcPts val="600"/>
              </a:spcBef>
              <a:buFontTx/>
              <a:buChar char="•"/>
            </a:pPr>
            <a:r>
              <a:rPr lang="en-US" altLang="ja-JP" i="1" dirty="0" smtClean="0">
                <a:cs typeface="Times New Roman" pitchFamily="18" charset="0"/>
              </a:rPr>
              <a:t>Serve as liaison to the District, Zone and Club</a:t>
            </a:r>
          </a:p>
          <a:p>
            <a:pPr marL="457200" lvl="1">
              <a:spcBef>
                <a:spcPts val="600"/>
              </a:spcBef>
              <a:buFontTx/>
              <a:buChar char="•"/>
            </a:pPr>
            <a:r>
              <a:rPr lang="en-US" altLang="ja-JP" i="1" dirty="0" smtClean="0">
                <a:cs typeface="Times New Roman" pitchFamily="18" charset="0"/>
              </a:rPr>
              <a:t>Promote District and International </a:t>
            </a:r>
            <a:r>
              <a:rPr lang="en-US" altLang="ja-JP" i="1" dirty="0" err="1" smtClean="0">
                <a:cs typeface="Times New Roman" pitchFamily="18" charset="0"/>
              </a:rPr>
              <a:t>programmes</a:t>
            </a:r>
            <a:r>
              <a:rPr lang="en-US" altLang="ja-JP" i="1" dirty="0" smtClean="0">
                <a:cs typeface="Times New Roman" pitchFamily="18" charset="0"/>
              </a:rPr>
              <a:t> – IP’s Theme, R.A.P., etc</a:t>
            </a:r>
          </a:p>
          <a:p>
            <a:pPr marL="457200" lvl="1">
              <a:spcBef>
                <a:spcPts val="600"/>
              </a:spcBef>
              <a:buFontTx/>
              <a:buChar char="•"/>
            </a:pPr>
            <a:r>
              <a:rPr lang="en-US" altLang="ja-JP" i="1" dirty="0" smtClean="0">
                <a:cs typeface="Times New Roman" pitchFamily="18" charset="0"/>
              </a:rPr>
              <a:t>Visit the Clubs in the Zone and report and monitor  the Clubs’ wellbeing</a:t>
            </a:r>
          </a:p>
          <a:p>
            <a:pPr marL="857250" lvl="2">
              <a:spcBef>
                <a:spcPts val="600"/>
              </a:spcBef>
              <a:buFontTx/>
              <a:buChar char="•"/>
            </a:pPr>
            <a:r>
              <a:rPr lang="en-US" altLang="ja-JP" i="1" dirty="0" smtClean="0">
                <a:cs typeface="Times New Roman" pitchFamily="18" charset="0"/>
              </a:rPr>
              <a:t>One ‘Official club visit – report sent to the Governor’s Team</a:t>
            </a:r>
          </a:p>
          <a:p>
            <a:pPr marL="857250" lvl="2">
              <a:spcBef>
                <a:spcPts val="600"/>
              </a:spcBef>
              <a:buFontTx/>
              <a:buChar char="•"/>
            </a:pPr>
            <a:r>
              <a:rPr lang="en-US" altLang="ja-JP" i="1" dirty="0" smtClean="0">
                <a:cs typeface="Times New Roman" pitchFamily="18" charset="0"/>
              </a:rPr>
              <a:t>One unofficial visit during a club activity</a:t>
            </a:r>
          </a:p>
          <a:p>
            <a:pPr marL="457200" lvl="1" algn="r">
              <a:spcBef>
                <a:spcPts val="600"/>
              </a:spcBef>
              <a:buFontTx/>
              <a:buChar char="•"/>
            </a:pPr>
            <a:r>
              <a:rPr lang="en-US" altLang="ja-JP" sz="1400" i="1" dirty="0">
                <a:cs typeface="Times New Roman" pitchFamily="18" charset="0"/>
              </a:rPr>
              <a:t>Continued…</a:t>
            </a:r>
          </a:p>
          <a:p>
            <a:pPr marL="457200" lvl="1">
              <a:spcBef>
                <a:spcPts val="600"/>
              </a:spcBef>
              <a:buFontTx/>
              <a:buChar char="•"/>
            </a:pPr>
            <a:endParaRPr lang="en-US" altLang="ja-JP" i="1" dirty="0" smtClean="0">
              <a:cs typeface="Times New Roman" pitchFamily="18" charset="0"/>
            </a:endParaRPr>
          </a:p>
          <a:p>
            <a:pPr marL="457200" lvl="1">
              <a:spcBef>
                <a:spcPts val="600"/>
              </a:spcBef>
              <a:buFontTx/>
              <a:buChar char="•"/>
            </a:pPr>
            <a:endParaRPr lang="en-US" altLang="ja-JP" i="1" dirty="0" smtClean="0">
              <a:cs typeface="Times New Roman" pitchFamily="18" charset="0"/>
            </a:endParaRPr>
          </a:p>
          <a:p>
            <a:pPr marL="457200" lvl="1">
              <a:spcBef>
                <a:spcPts val="600"/>
              </a:spcBef>
              <a:spcAft>
                <a:spcPts val="600"/>
              </a:spcAft>
              <a:buSzPct val="100000"/>
              <a:buFont typeface="Calibri" pitchFamily="34" charset="0"/>
              <a:buChar char="•"/>
            </a:pPr>
            <a:endParaRPr lang="en-US" altLang="ja-JP" i="1" dirty="0" smtClean="0">
              <a:cs typeface="Times New Roman" pitchFamily="18" charset="0"/>
            </a:endParaRPr>
          </a:p>
          <a:p>
            <a:pPr marL="457200" lvl="1">
              <a:spcBef>
                <a:spcPts val="600"/>
              </a:spcBef>
              <a:spcAft>
                <a:spcPts val="600"/>
              </a:spcAft>
              <a:buSzPct val="100000"/>
              <a:buFont typeface="Calibri" pitchFamily="34" charset="0"/>
              <a:buChar char="•"/>
            </a:pPr>
            <a:endParaRPr lang="en-US" altLang="ja-JP" i="1" dirty="0" smtClean="0">
              <a:cs typeface="Times New Roman" pitchFamily="18" charset="0"/>
            </a:endParaRPr>
          </a:p>
          <a:p>
            <a:endParaRPr lang="en-CA" dirty="0"/>
          </a:p>
        </p:txBody>
      </p:sp>
      <p:sp>
        <p:nvSpPr>
          <p:cNvPr id="2" name="Title 1"/>
          <p:cNvSpPr>
            <a:spLocks noGrp="1"/>
          </p:cNvSpPr>
          <p:nvPr>
            <p:ph type="title"/>
          </p:nvPr>
        </p:nvSpPr>
        <p:spPr/>
        <p:txBody>
          <a:bodyPr>
            <a:normAutofit/>
          </a:bodyPr>
          <a:lstStyle/>
          <a:p>
            <a:r>
              <a:rPr lang="en-CA" b="1" dirty="0" smtClean="0">
                <a:solidFill>
                  <a:srgbClr val="FFFF00"/>
                </a:solidFill>
              </a:rPr>
              <a:t>THE DUTIES OF THE ZONE CHAIR</a:t>
            </a:r>
            <a:endParaRPr lang="en-CA" b="1" dirty="0">
              <a:solidFill>
                <a:srgbClr val="FFFF00"/>
              </a:solidFill>
            </a:endParaRPr>
          </a:p>
        </p:txBody>
      </p:sp>
    </p:spTree>
    <p:extLst>
      <p:ext uri="{BB962C8B-B14F-4D97-AF65-F5344CB8AC3E}">
        <p14:creationId xmlns:p14="http://schemas.microsoft.com/office/powerpoint/2010/main" val="20149446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OShapel\LOCALS~1\Temp\articulate\presenter\imgtemp\eGfHhXuc_files\slide0001_image001.gif"/>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4455</TotalTime>
  <Words>654</Words>
  <Application>Microsoft Office PowerPoint</Application>
  <PresentationFormat>Widescreen</PresentationFormat>
  <Paragraphs>106</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HGｺﾞｼｯｸM</vt:lpstr>
      <vt:lpstr>Times New Roman</vt:lpstr>
      <vt:lpstr>Depth</vt:lpstr>
      <vt:lpstr> Strategies for Zone Chairpersons to support GMT and GLT activities </vt:lpstr>
      <vt:lpstr>PowerPoint Presentation</vt:lpstr>
      <vt:lpstr>PowerPoint Presentation</vt:lpstr>
      <vt:lpstr>PowerPoint Presentation</vt:lpstr>
      <vt:lpstr>Agenda </vt:lpstr>
      <vt:lpstr>Update on Canadian Membership </vt:lpstr>
      <vt:lpstr>Role of the Zone Chairperson</vt:lpstr>
      <vt:lpstr>POSITION OF THE ZONE CHAIR</vt:lpstr>
      <vt:lpstr>THE DUTIES OF THE ZONE CHAIR</vt:lpstr>
      <vt:lpstr>Duties of the Zone Chair (Continued)</vt:lpstr>
      <vt:lpstr>SKILLS OF A ZONE CHAIR</vt:lpstr>
      <vt:lpstr>TOOLS</vt:lpstr>
      <vt:lpstr>Baseline Review</vt:lpstr>
      <vt:lpstr>PowerPoint Presentation</vt:lpstr>
      <vt:lpstr>PowerPoint Presentation</vt:lpstr>
      <vt:lpstr>PowerPoint Presentation</vt:lpstr>
      <vt:lpstr>District Best Practices Review</vt:lpstr>
      <vt:lpstr>Wrap-Up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GMT MEETING</dc:title>
  <dc:creator>Chris Lewis</dc:creator>
  <cp:lastModifiedBy>Chris Lewis</cp:lastModifiedBy>
  <cp:revision>36</cp:revision>
  <cp:lastPrinted>2014-11-12T21:53:47Z</cp:lastPrinted>
  <dcterms:created xsi:type="dcterms:W3CDTF">2014-10-05T23:01:20Z</dcterms:created>
  <dcterms:modified xsi:type="dcterms:W3CDTF">2014-11-13T15:08:58Z</dcterms:modified>
</cp:coreProperties>
</file>